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6" r:id="rId1"/>
  </p:sldMasterIdLst>
  <p:notesMasterIdLst>
    <p:notesMasterId r:id="rId3"/>
  </p:notesMasterIdLst>
  <p:handoutMasterIdLst>
    <p:handoutMasterId r:id="rId4"/>
  </p:handoutMasterIdLst>
  <p:sldIdLst>
    <p:sldId id="398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9900"/>
    <a:srgbClr val="B7A9BB"/>
    <a:srgbClr val="B2B2B2"/>
    <a:srgbClr val="FF0066"/>
    <a:srgbClr val="66FFCC"/>
    <a:srgbClr val="66FF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90398" autoAdjust="0"/>
  </p:normalViewPr>
  <p:slideViewPr>
    <p:cSldViewPr>
      <p:cViewPr varScale="1">
        <p:scale>
          <a:sx n="100" d="100"/>
          <a:sy n="100" d="100"/>
        </p:scale>
        <p:origin x="163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40"/>
    </p:cViewPr>
  </p:sorterViewPr>
  <p:notesViewPr>
    <p:cSldViewPr>
      <p:cViewPr>
        <p:scale>
          <a:sx n="80" d="100"/>
          <a:sy n="80" d="100"/>
        </p:scale>
        <p:origin x="2794" y="-46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1" tIns="46585" rIns="93171" bIns="46585" numCol="1" anchor="t" anchorCtr="0" compatLnSpc="1">
            <a:prstTxWarp prst="textNoShape">
              <a:avLst/>
            </a:prstTxWarp>
          </a:bodyPr>
          <a:lstStyle>
            <a:lvl1pPr defTabSz="932046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1" tIns="46585" rIns="93171" bIns="46585" numCol="1" anchor="t" anchorCtr="0" compatLnSpc="1">
            <a:prstTxWarp prst="textNoShape">
              <a:avLst/>
            </a:prstTxWarp>
          </a:bodyPr>
          <a:lstStyle>
            <a:lvl1pPr algn="r" defTabSz="932046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1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1" tIns="46585" rIns="93171" bIns="46585" numCol="1" anchor="b" anchorCtr="0" compatLnSpc="1">
            <a:prstTxWarp prst="textNoShape">
              <a:avLst/>
            </a:prstTxWarp>
          </a:bodyPr>
          <a:lstStyle>
            <a:lvl1pPr defTabSz="932046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1" tIns="46585" rIns="93171" bIns="46585" numCol="1" anchor="b" anchorCtr="0" compatLnSpc="1">
            <a:prstTxWarp prst="textNoShape">
              <a:avLst/>
            </a:prstTxWarp>
          </a:bodyPr>
          <a:lstStyle>
            <a:lvl1pPr algn="r" defTabSz="932046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C65DDC7-91EC-4C0C-88FF-DB8243D345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1" tIns="46585" rIns="93171" bIns="46585" numCol="1" anchor="t" anchorCtr="0" compatLnSpc="1">
            <a:prstTxWarp prst="textNoShape">
              <a:avLst/>
            </a:prstTxWarp>
          </a:bodyPr>
          <a:lstStyle>
            <a:lvl1pPr defTabSz="932046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1" tIns="46585" rIns="93171" bIns="46585" numCol="1" anchor="t" anchorCtr="0" compatLnSpc="1">
            <a:prstTxWarp prst="textNoShape">
              <a:avLst/>
            </a:prstTxWarp>
          </a:bodyPr>
          <a:lstStyle>
            <a:lvl1pPr algn="r" defTabSz="932046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4838"/>
            <a:ext cx="5610225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1" tIns="46585" rIns="93171" bIns="46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1" tIns="46585" rIns="93171" bIns="46585" numCol="1" anchor="b" anchorCtr="0" compatLnSpc="1">
            <a:prstTxWarp prst="textNoShape">
              <a:avLst/>
            </a:prstTxWarp>
          </a:bodyPr>
          <a:lstStyle>
            <a:lvl1pPr defTabSz="932046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1" tIns="46585" rIns="93171" bIns="46585" numCol="1" anchor="b" anchorCtr="0" compatLnSpc="1">
            <a:prstTxWarp prst="textNoShape">
              <a:avLst/>
            </a:prstTxWarp>
          </a:bodyPr>
          <a:lstStyle>
            <a:lvl1pPr algn="r" defTabSz="932046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1CE674D-1C2D-46FB-8A21-97629389E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1863"/>
            <a:fld id="{1757456D-A243-4637-8B75-0A9F91E57ED2}" type="slidenum">
              <a:rPr lang="en-US" altLang="en-US" smtClean="0"/>
              <a:pPr defTabSz="931863"/>
              <a:t>1</a:t>
            </a:fld>
            <a:endParaRPr lang="en-US" alt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r>
              <a:rPr lang="en-US" altLang="en-US" sz="1400" dirty="0">
                <a:latin typeface="+mj-lt"/>
              </a:rPr>
              <a:t>This table outlines the roles of each management agency relative to the managed species.</a:t>
            </a:r>
          </a:p>
          <a:p>
            <a:pPr eaLnBrk="1" hangingPunct="1">
              <a:defRPr/>
            </a:pPr>
            <a:endParaRPr lang="en-US" altLang="en-US" sz="1400" dirty="0">
              <a:latin typeface="+mj-lt"/>
            </a:endParaRPr>
          </a:p>
          <a:p>
            <a:pPr eaLnBrk="1" hangingPunct="1">
              <a:defRPr/>
            </a:pPr>
            <a:r>
              <a:rPr lang="en-US" altLang="en-US" sz="1400" dirty="0">
                <a:latin typeface="+mj-lt"/>
              </a:rPr>
              <a:t>Fisheries with text in federal and BOF/ADF&amp;G columns bring stakeholders to both bodies and are the focus of state/federal coordination efforts.</a:t>
            </a:r>
          </a:p>
          <a:p>
            <a:pPr eaLnBrk="1" hangingPunct="1">
              <a:defRPr/>
            </a:pPr>
            <a:endParaRPr lang="en-US" altLang="en-US" sz="1400" dirty="0">
              <a:latin typeface="+mj-lt"/>
            </a:endParaRPr>
          </a:p>
          <a:p>
            <a:pPr eaLnBrk="1" hangingPunct="1">
              <a:defRPr/>
            </a:pPr>
            <a:r>
              <a:rPr lang="en-US" altLang="en-US" sz="1400" dirty="0">
                <a:latin typeface="+mj-lt"/>
              </a:rPr>
              <a:t>Groundfish fishery with the most coordination efforts is the Pacific cod fishery (so far).</a:t>
            </a:r>
          </a:p>
          <a:p>
            <a:pPr eaLnBrk="1" hangingPunct="1">
              <a:defRPr/>
            </a:pPr>
            <a:endParaRPr lang="en-US" altLang="en-US" sz="1400" dirty="0">
              <a:latin typeface="+mj-lt"/>
            </a:endParaRPr>
          </a:p>
          <a:p>
            <a:pPr eaLnBrk="1" hangingPunct="1">
              <a:defRPr/>
            </a:pPr>
            <a:r>
              <a:rPr lang="en-US" altLang="en-US" sz="1400" dirty="0">
                <a:latin typeface="+mj-lt"/>
              </a:rPr>
              <a:t>State has deferred management authority for much of the BSAI crab fisheries and statewide scallop fisheries which are also managed under a federal FMP.</a:t>
            </a:r>
          </a:p>
          <a:p>
            <a:pPr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4B91C-426F-4DCE-8E22-8465AB5168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0FB5A-AFE4-48F7-B10E-05FBB255D5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2A99E-C5AB-413E-B0EB-B259DB9B29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6B293-A141-4E9D-941F-8F99DB79E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6E973-ABE7-4FB0-8377-551C17907B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6CABC-9994-44AE-BB41-417B11B14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0DB1B-AE1A-4BF3-B2F6-2A30F5C57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B3752-8F9A-4C76-88CE-B25819C310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81BB7-EAFE-4FBD-A991-7A97232473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8AB30-F66C-46A1-BB97-64B2274850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89A26-D49E-476C-8252-07B7EAA066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53E776D-F95F-4FD0-AABE-E1BAFAB2D8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7" r:id="rId1"/>
    <p:sldLayoutId id="2147484269" r:id="rId2"/>
    <p:sldLayoutId id="2147484278" r:id="rId3"/>
    <p:sldLayoutId id="2147484270" r:id="rId4"/>
    <p:sldLayoutId id="2147484271" r:id="rId5"/>
    <p:sldLayoutId id="2147484272" r:id="rId6"/>
    <p:sldLayoutId id="2147484273" r:id="rId7"/>
    <p:sldLayoutId id="2147484274" r:id="rId8"/>
    <p:sldLayoutId id="2147484279" r:id="rId9"/>
    <p:sldLayoutId id="2147484275" r:id="rId10"/>
    <p:sldLayoutId id="214748427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9144000" cy="706438"/>
          </a:xfrm>
        </p:spPr>
        <p:txBody>
          <a:bodyPr/>
          <a:lstStyle/>
          <a:p>
            <a:pPr algn="ctr" eaLnBrk="1" hangingPunct="1"/>
            <a:r>
              <a:rPr lang="en-US" altLang="en-US" sz="3200" b="1" dirty="0">
                <a:solidFill>
                  <a:schemeClr val="tx1"/>
                </a:solidFill>
                <a:latin typeface="Cambria" pitchFamily="18" charset="0"/>
              </a:rPr>
              <a:t>State/Federal/International agency overlap</a:t>
            </a:r>
          </a:p>
        </p:txBody>
      </p:sp>
      <p:graphicFrame>
        <p:nvGraphicFramePr>
          <p:cNvPr id="357574" name="Group 198"/>
          <p:cNvGraphicFramePr>
            <a:graphicFrameLocks noGrp="1"/>
          </p:cNvGraphicFramePr>
          <p:nvPr/>
        </p:nvGraphicFramePr>
        <p:xfrm>
          <a:off x="0" y="1262063"/>
          <a:ext cx="9143998" cy="5607076"/>
        </p:xfrm>
        <a:graphic>
          <a:graphicData uri="http://schemas.openxmlformats.org/drawingml/2006/table">
            <a:tbl>
              <a:tblPr/>
              <a:tblGrid>
                <a:gridCol w="1702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6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43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04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1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839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North Pacific Fishery Management Council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National Marine Fisheries Service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Board of Fisheries &amp; Alaska Dept. of Fish and Game 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International Pacific Halibut Commission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7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Groundfish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(pollock, Pacific cod, flatfish, rockfish, etc.)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Allocation &amp; Conservation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Regulations and fishery management (3-200 nm)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State and parallel fishery management (0-3 nm);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 rockfish (DSR)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Crabs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(king, snow, Tanner crabs)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Bering Sea fisheries – joint management &amp; conservation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Bering Sea fisheries - regulations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Bering Sea fisheries: joint management &amp; conservation.  Full management in GOA and Southeast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86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Scallops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Conservation &amp; License limits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License regulations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Conservation &amp; Fishery management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Halibut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Allocation and Bycatch limits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Allocation regulations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Conservation &amp; Fishery management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0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Salmon and Herring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Bycatch limits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Conservation &amp; Fishery management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68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Others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shrimp, urchins, etc.)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Conservation &amp; Fishery management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4389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8382000" y="6492875"/>
            <a:ext cx="7620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/>
            <a:fld id="{4B844DF1-C623-4C7B-A491-FF874B09A60A}" type="slidenum">
              <a:rPr lang="en-US" altLang="en-US" b="1" smtClean="0">
                <a:solidFill>
                  <a:schemeClr val="tx1"/>
                </a:solidFill>
              </a:rPr>
              <a:pPr algn="ctr"/>
              <a:t>1</a:t>
            </a:fld>
            <a:endParaRPr lang="en-US" altLang="en-US" b="1">
              <a:solidFill>
                <a:schemeClr val="tx1"/>
              </a:solidFill>
            </a:endParaRPr>
          </a:p>
        </p:txBody>
      </p:sp>
      <p:sp>
        <p:nvSpPr>
          <p:cNvPr id="14390" name="Rectangle 3"/>
          <p:cNvSpPr txBox="1">
            <a:spLocks noChangeArrowheads="1"/>
          </p:cNvSpPr>
          <p:nvPr/>
        </p:nvSpPr>
        <p:spPr bwMode="auto">
          <a:xfrm>
            <a:off x="0" y="0"/>
            <a:ext cx="1752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5000"/>
              </a:spcBef>
              <a:spcAft>
                <a:spcPct val="10000"/>
              </a:spcAft>
              <a:buSzPct val="95000"/>
              <a:buFont typeface="Wingdings 2" pitchFamily="18" charset="2"/>
              <a:buNone/>
            </a:pPr>
            <a:r>
              <a:rPr lang="en-US" altLang="en-US" sz="3200" b="1" dirty="0">
                <a:latin typeface="Cambria" pitchFamily="18" charset="0"/>
              </a:rPr>
              <a:t>Who?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030"/>
    </mc:Choice>
    <mc:Fallback xmlns="">
      <p:transition spd="slow" advTm="33030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9494</TotalTime>
  <Words>236</Words>
  <Application>Microsoft Office PowerPoint</Application>
  <PresentationFormat>On-screen Show (4:3)</PresentationFormat>
  <Paragraphs>38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State/Federal/International agency overlap</vt:lpstr>
    </vt:vector>
  </TitlesOfParts>
  <Company>North Pacific Fisheries Management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sustainable fishing</dc:title>
  <dc:creator>David Witherell</dc:creator>
  <cp:lastModifiedBy>Mason, Shannon Reed (DFG)</cp:lastModifiedBy>
  <cp:revision>258</cp:revision>
  <cp:lastPrinted>2012-09-27T23:55:51Z</cp:lastPrinted>
  <dcterms:created xsi:type="dcterms:W3CDTF">2007-10-29T23:25:18Z</dcterms:created>
  <dcterms:modified xsi:type="dcterms:W3CDTF">2025-10-08T18:27:33Z</dcterms:modified>
</cp:coreProperties>
</file>